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751f250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751f250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040de81b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040de81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814327a9c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814327a9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814327a9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814327a9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814327a9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814327a9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14327a9c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14327a9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814327a9c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814327a9c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814327a9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814327a9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814327a9c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814327a9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4182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638025" y="2561750"/>
            <a:ext cx="27396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Spring 2019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notes</a:t>
            </a:r>
            <a:endParaRPr/>
          </a:p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 careful putting objects into the water.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Measure the mass of the pumice before measuring volume.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Read from the bottom of the meniscus.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Calipers measure in mm.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tin can is optional.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the smallest graduated cylinder you can fit the object in.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72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Lab Schedule: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00"/>
                </a:solidFill>
              </a:rPr>
              <a:t>4/02: Density (Lab 7)</a:t>
            </a:r>
            <a:endParaRPr sz="2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4/09: Ices in the Outer Solar System 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</a:rPr>
              <a:t>4/16: Kepler’s Laws (Lab 4)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4/23: Building a Comet (Lab 16)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4/30: NO LAB THIS WEEK (or ever again)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2896500" y="340600"/>
            <a:ext cx="3215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Mass vs Weight</a:t>
            </a:r>
            <a:endParaRPr sz="3000"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220325" y="1152475"/>
            <a:ext cx="418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2"/>
                </a:solidFill>
              </a:rPr>
              <a:t>Mass:</a:t>
            </a:r>
            <a:endParaRPr sz="2200" u="sng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stuff there is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The total number of protons and neutrons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Is the same everywhere in the universe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grams (or kilograms)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4902975" y="1100250"/>
            <a:ext cx="411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2"/>
                </a:solidFill>
              </a:rPr>
              <a:t>Weight:</a:t>
            </a:r>
            <a:endParaRPr sz="2200" u="sng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gravity pulls on that stuff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The total force acting on protons and neutrons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Depends on the local gravity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pounds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space something occupies (how big it is)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Volume of rectangular solid = length x width x height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cm x cm x cm =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For water: 1 g of water = 1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  and  </a:t>
            </a:r>
            <a:r>
              <a:rPr b="1" lang="en" u="sng">
                <a:solidFill>
                  <a:schemeClr val="accent2"/>
                </a:solidFill>
              </a:rPr>
              <a:t>1 cm</a:t>
            </a:r>
            <a:r>
              <a:rPr b="1" baseline="30000" lang="en" u="sng">
                <a:solidFill>
                  <a:schemeClr val="accent2"/>
                </a:solidFill>
              </a:rPr>
              <a:t>3</a:t>
            </a:r>
            <a:r>
              <a:rPr b="1" lang="en" u="sng">
                <a:solidFill>
                  <a:schemeClr val="accent2"/>
                </a:solidFill>
              </a:rPr>
              <a:t> = 1 ml</a:t>
            </a:r>
            <a:endParaRPr b="1" u="sng">
              <a:solidFill>
                <a:schemeClr val="accent2"/>
              </a:solidFill>
            </a:endParaRPr>
          </a:p>
        </p:txBody>
      </p:sp>
      <p:pic>
        <p:nvPicPr>
          <p:cNvPr descr="http://www.math-problem-solving.com/images/cuboid-rectangular-prism.gif"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500" y="3489925"/>
            <a:ext cx="3011800" cy="136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“Eureka” method for measuring volume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6322200" cy="169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While taking a bath, Archimedes discovered water displacement 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you put some object into water, the water will rise a certain amount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http://www.chemistryland.com/CHM130W/02-MMM/Measure/Eureka.jpg"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00" y="2984925"/>
            <a:ext cx="1895350" cy="1840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water displacement" id="83" name="Google Shape;8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9500" y="1226611"/>
            <a:ext cx="2061150" cy="346877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/>
        </p:nvSpPr>
        <p:spPr>
          <a:xfrm>
            <a:off x="2869463" y="2984925"/>
            <a:ext cx="3829500" cy="13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That amount is equal to the volume of that object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Good way to measure volume of irregular objects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mass there is per unit volume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>
                <a:solidFill>
                  <a:schemeClr val="accent2"/>
                </a:solidFill>
              </a:rPr>
              <a:t>Density = Mass / Volume</a:t>
            </a:r>
            <a:endParaRPr b="1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Density of water is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an object has a density less than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, it will float in water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an object has a density greater than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, it will sink in water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1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mass using the triple beam balance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volume using “Eureka” method of water displacement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Convert ml of water into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 of water ( 1 ml = 1 cm</a:t>
            </a:r>
            <a:r>
              <a:rPr baseline="30000" lang="en">
                <a:solidFill>
                  <a:schemeClr val="accent2"/>
                </a:solidFill>
              </a:rPr>
              <a:t>3 </a:t>
            </a:r>
            <a:r>
              <a:rPr lang="en">
                <a:solidFill>
                  <a:schemeClr val="accent2"/>
                </a:solidFill>
              </a:rPr>
              <a:t>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Calculate density using density equation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https://www.physics.smu.edu/~scalise/apparatus/triplebeam/triplebeam.jpg"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225" y="3298550"/>
            <a:ext cx="333375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2</a:t>
            </a:r>
            <a:endParaRPr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mass using the triple beam balance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volume using measurements of the length, width and height of the metal “cubes” (not actually cubes because length ≠ height ≠ width 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Convert mm to cm (10 mm = 1 cm)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Calculate density using density equation 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objects go back where they belong!</a:t>
            </a:r>
            <a:endParaRPr/>
          </a:p>
        </p:txBody>
      </p:sp>
      <p:sp>
        <p:nvSpPr>
          <p:cNvPr id="109" name="Google Shape;109;p21"/>
          <p:cNvSpPr txBox="1"/>
          <p:nvPr/>
        </p:nvSpPr>
        <p:spPr>
          <a:xfrm>
            <a:off x="889875" y="1649225"/>
            <a:ext cx="5626500" cy="2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Obsidian		Silicon				Copper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Gabbro		Magnesium			Steel/Iron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Pumice							Zinc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								Mystery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								Aluminum</a:t>
            </a:r>
            <a:endParaRPr sz="1800">
              <a:solidFill>
                <a:schemeClr val="accent2"/>
              </a:solidFill>
            </a:endParaRPr>
          </a:p>
        </p:txBody>
      </p:sp>
      <p:cxnSp>
        <p:nvCxnSpPr>
          <p:cNvPr id="110" name="Google Shape;110;p21"/>
          <p:cNvCxnSpPr/>
          <p:nvPr/>
        </p:nvCxnSpPr>
        <p:spPr>
          <a:xfrm>
            <a:off x="2077850" y="1662275"/>
            <a:ext cx="132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21"/>
          <p:cNvCxnSpPr/>
          <p:nvPr/>
        </p:nvCxnSpPr>
        <p:spPr>
          <a:xfrm>
            <a:off x="4084000" y="1662275"/>
            <a:ext cx="303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21"/>
          <p:cNvCxnSpPr/>
          <p:nvPr/>
        </p:nvCxnSpPr>
        <p:spPr>
          <a:xfrm>
            <a:off x="824625" y="214530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" name="Google Shape;113;p21"/>
          <p:cNvCxnSpPr/>
          <p:nvPr/>
        </p:nvCxnSpPr>
        <p:spPr>
          <a:xfrm>
            <a:off x="889875" y="272850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" name="Google Shape;114;p21"/>
          <p:cNvCxnSpPr/>
          <p:nvPr/>
        </p:nvCxnSpPr>
        <p:spPr>
          <a:xfrm>
            <a:off x="889875" y="3298975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21"/>
          <p:cNvCxnSpPr/>
          <p:nvPr/>
        </p:nvCxnSpPr>
        <p:spPr>
          <a:xfrm>
            <a:off x="4114375" y="3829350"/>
            <a:ext cx="1710300" cy="13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